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9af10e60c224bd6" /><Relationship Type="http://schemas.openxmlformats.org/officeDocument/2006/relationships/extended-properties" Target="/docProps/app.xml" Id="Ra933311642994889" /><Relationship Type="http://schemas.openxmlformats.org/officeDocument/2006/relationships/officeDocument" Target="/ppt/presentation.xml" Id="R3360e521aa434b3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c1cb195ff0f4813"/>
  </p:sldMasterIdLst>
  <p:notesMasterIdLst>
    <p:notesMasterId xmlns:r="http://schemas.openxmlformats.org/officeDocument/2006/relationships" r:id="R43ac2e41ee924994"/>
  </p:notesMasterIdLst>
  <p:sldIdLst>
    <p:sldId xmlns:r="http://schemas.openxmlformats.org/officeDocument/2006/relationships" id="256" r:id="R77a0c28ae1aa44b8"/>
    <p:sldId xmlns:r="http://schemas.openxmlformats.org/officeDocument/2006/relationships" id="257" r:id="R4af9820c4c0f4b00"/>
    <p:sldId xmlns:r="http://schemas.openxmlformats.org/officeDocument/2006/relationships" id="258" r:id="R73175c5fbf7246ab"/>
    <p:sldId xmlns:r="http://schemas.openxmlformats.org/officeDocument/2006/relationships" id="259" r:id="R9313c3f28e024da0"/>
    <p:sldId xmlns:r="http://schemas.openxmlformats.org/officeDocument/2006/relationships" id="260" r:id="R4c994655bc3d4fc2"/>
    <p:sldId xmlns:r="http://schemas.openxmlformats.org/officeDocument/2006/relationships" id="261" r:id="R26713d0a311d4ea8"/>
    <p:sldId xmlns:r="http://schemas.openxmlformats.org/officeDocument/2006/relationships" id="262" r:id="Ra6c3d10eed0b4297"/>
    <p:sldId xmlns:r="http://schemas.openxmlformats.org/officeDocument/2006/relationships" id="263" r:id="Rd838f90fa19e4b37"/>
    <p:sldId xmlns:r="http://schemas.openxmlformats.org/officeDocument/2006/relationships" id="264" r:id="R2441582418d445a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22b9a0d8e5d4454" /><Relationship Type="http://schemas.openxmlformats.org/officeDocument/2006/relationships/slideMaster" Target="/ppt/slideMasters/slideMaster1.xml" Id="Rbc1cb195ff0f4813" /><Relationship Type="http://schemas.openxmlformats.org/officeDocument/2006/relationships/notesMaster" Target="/ppt/notesMasters/notesMaster1.xml" Id="R43ac2e41ee924994" /><Relationship Type="http://schemas.openxmlformats.org/officeDocument/2006/relationships/presProps" Target="/ppt/presProps.xml" Id="R9943fce2bca3441d" /><Relationship Type="http://schemas.openxmlformats.org/officeDocument/2006/relationships/tableStyles" Target="/ppt/tableStyles.xml" Id="Rc0d595c83d8547b5" /><Relationship Type="http://schemas.openxmlformats.org/officeDocument/2006/relationships/slide" Target="/ppt/slides/slide1.xml" Id="R77a0c28ae1aa44b8" /><Relationship Type="http://schemas.openxmlformats.org/officeDocument/2006/relationships/slide" Target="/ppt/slides/slide2.xml" Id="R4af9820c4c0f4b00" /><Relationship Type="http://schemas.openxmlformats.org/officeDocument/2006/relationships/slide" Target="/ppt/slides/slide3.xml" Id="R73175c5fbf7246ab" /><Relationship Type="http://schemas.openxmlformats.org/officeDocument/2006/relationships/slide" Target="/ppt/slides/slide4.xml" Id="R9313c3f28e024da0" /><Relationship Type="http://schemas.openxmlformats.org/officeDocument/2006/relationships/slide" Target="/ppt/slides/slide5.xml" Id="R4c994655bc3d4fc2" /><Relationship Type="http://schemas.openxmlformats.org/officeDocument/2006/relationships/slide" Target="/ppt/slides/slide6.xml" Id="R26713d0a311d4ea8" /><Relationship Type="http://schemas.openxmlformats.org/officeDocument/2006/relationships/slide" Target="/ppt/slides/slide7.xml" Id="Ra6c3d10eed0b4297" /><Relationship Type="http://schemas.openxmlformats.org/officeDocument/2006/relationships/slide" Target="/ppt/slides/slide8.xml" Id="Rd838f90fa19e4b37" /><Relationship Type="http://schemas.openxmlformats.org/officeDocument/2006/relationships/slide" Target="/ppt/slides/slide9.xml" Id="R2441582418d445a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90890823b1d4bd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2c5b8c453844f9b" /><Relationship Type="http://schemas.openxmlformats.org/officeDocument/2006/relationships/notesMaster" Target="/ppt/notesMasters/notesMaster1.xml" Id="Rac0bffc461bc41e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4ff8525cf174860" /><Relationship Type="http://schemas.openxmlformats.org/officeDocument/2006/relationships/notesMaster" Target="/ppt/notesMasters/notesMaster1.xml" Id="R948fc52f5335432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b7bfea91c6145c5" /><Relationship Type="http://schemas.openxmlformats.org/officeDocument/2006/relationships/notesMaster" Target="/ppt/notesMasters/notesMaster1.xml" Id="R1023415c0dad41d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56487cc889141dc" /><Relationship Type="http://schemas.openxmlformats.org/officeDocument/2006/relationships/notesMaster" Target="/ppt/notesMasters/notesMaster1.xml" Id="Rbaeed0e39b3f4df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71541c022d045ab" /><Relationship Type="http://schemas.openxmlformats.org/officeDocument/2006/relationships/notesMaster" Target="/ppt/notesMasters/notesMaster1.xml" Id="Rd88d4187f294443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3a378615ceb4f57" /><Relationship Type="http://schemas.openxmlformats.org/officeDocument/2006/relationships/notesMaster" Target="/ppt/notesMasters/notesMaster1.xml" Id="Rb2860b01c4e043d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78afea7d1334a03" /><Relationship Type="http://schemas.openxmlformats.org/officeDocument/2006/relationships/notesMaster" Target="/ppt/notesMasters/notesMaster1.xml" Id="R70d08db86a17443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3075b3ee7ad4c3d" /><Relationship Type="http://schemas.openxmlformats.org/officeDocument/2006/relationships/notesMaster" Target="/ppt/notesMasters/notesMaster1.xml" Id="R3a8f3610abed4f3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28506abfb7d4d0c" /><Relationship Type="http://schemas.openxmlformats.org/officeDocument/2006/relationships/notesMaster" Target="/ppt/notesMasters/notesMaster1.xml" Id="R51d3c38472a64e7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奖金约 RM5,260，再加1张机票</a:t>
            </a:r>
          </a:p>
          <a:p xmlns:a="http://schemas.openxmlformats.org/drawingml/2006/main">
            <a:r>
              <a:t>1,400分累计路线</a:t>
            </a:r>
          </a:p>
          <a:p xmlns:a="http://schemas.openxmlformats.org/drawingml/2006/main">
            <a:r>
              <a:t>海报基础示范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约五千二百六十令吉的现金奖金，再加一张马尔代夫机票，这份奖励，你想不想拿到？这是活动海报的一张票基础路线示范。完成指定的真实推荐、合格订单和计奖条件，奖金按制度核算，旅游积分累计达到一千四百分，就向一张票的目标前进。加上九千令吉的机票参考价值，示范总值约一万四千二百六十令吉。今天，我们把这个目标和行动路线讲清楚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来源：原始四个月累计方案海报；已批准华语影片，2026-10-09。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2026年9–12月累计资格</a:t>
            </a:r>
          </a:p>
          <a:p xmlns:a="http://schemas.openxmlformats.org/drawingml/2006/main">
            <a:r>
              <a:t>2026.09.01 至 2026.12.31</a:t>
            </a:r>
          </a:p>
          <a:p xmlns:a="http://schemas.openxmlformats.org/drawingml/2006/main">
            <a:r>
              <a:t>1,400分：一张票</a:t>
            </a:r>
          </a:p>
          <a:p xmlns:a="http://schemas.openxmlformats.org/drawingml/2006/main">
            <a:r>
              <a:t>2,800分：两张票</a:t>
            </a:r>
          </a:p>
          <a:p xmlns:a="http://schemas.openxmlformats.org/drawingml/2006/main">
            <a:r>
              <a:t>合格新直接推荐 BC001 订单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这一版采用九月到十二月的累计方案。挑战期间是二零二六年九月一日，到十二月三十一日。一千四百分，一张票；两千八百分，两张票。九月早鸟已经结束，接下来就按这组累计条件行动。旅游分数按活动指定的新直接推荐和合格订单计算，不要和奖金业绩点混在一起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来源：原始四个月累计方案海报；已批准华语影片，2026-10-09。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公司安排的奖励旅程</a:t>
            </a:r>
          </a:p>
          <a:p xmlns:a="http://schemas.openxmlformats.org/drawingml/2006/main">
            <a:r>
              <a:t>指定机票、交通、住宿</a:t>
            </a:r>
          </a:p>
          <a:p xmlns:a="http://schemas.openxmlformats.org/drawingml/2006/main">
            <a:r>
              <a:t>公司安排的游玩行程</a:t>
            </a:r>
          </a:p>
          <a:p xmlns:a="http://schemas.openxmlformats.org/drawingml/2006/main">
            <a:r>
              <a:t>个人购物及额外自选消费另计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公司奖励的，不只是一个目的地。指定机票、交通、住宿和公司安排的游玩行程，都在奖励活动里。你负责完成资格，公司安排旅程。我们说的免费，是公司安排的奖励项目；个人购物和额外自选消费，自己另作安排。看见这片海，就把它变成一个清楚的经营目标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来源：原始四个月累计方案海报；已批准华语影片，2026-10-09。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七套12M的积分示范</a:t>
            </a:r>
          </a:p>
          <a:p xmlns:a="http://schemas.openxmlformats.org/drawingml/2006/main">
            <a:r>
              <a:t>Mirto+／Olemio 12M</a:t>
            </a:r>
          </a:p>
          <a:p xmlns:a="http://schemas.openxmlformats.org/drawingml/2006/main">
            <a:r>
              <a:t>每套200分</a:t>
            </a:r>
          </a:p>
          <a:p xmlns:a="http://schemas.openxmlformats.org/drawingml/2006/main">
            <a:r>
              <a:t>7 × 200 = 1,400分</a:t>
            </a:r>
          </a:p>
          <a:p xmlns:a="http://schemas.openxmlformats.org/drawingml/2006/main">
            <a:r>
              <a:t>14 × 200 = 2,800分</a:t>
            </a:r>
          </a:p>
          <a:p xmlns:a="http://schemas.openxmlformats.org/drawingml/2006/main">
            <a:r>
              <a:t>须符合活动指定的</a:t>
            </a:r>
          </a:p>
          <a:p xmlns:a="http://schemas.openxmlformats.org/drawingml/2006/main">
            <a:r>
              <a:t>推荐及订单条件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现在看原始累计方案。以明力多或活力美的十二个月配套为例，每套二百分，七套乘二百分，就是一千四百分，达到一张票的积分目标。要两张票，同样配套十四套，就是两千八百分。关键是活动规定的合格直接推荐与订单，不是单靠登记几个名字。配套、推荐对象和计算方式，都要符合这张活动表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来源：原始四个月累计方案海报；已批准华语影片，2026-10-09。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真实服务支撑事业与旅游</a:t>
            </a:r>
          </a:p>
          <a:p xmlns:a="http://schemas.openxmlformats.org/drawingml/2006/main">
            <a:r>
              <a:t>推荐奖、日循环奖及其他奖金</a:t>
            </a:r>
          </a:p>
          <a:p xmlns:a="http://schemas.openxmlformats.org/drawingml/2006/main">
            <a:r>
              <a:t>按各自制度与合格条件核算</a:t>
            </a:r>
          </a:p>
          <a:p xmlns:a="http://schemas.openxmlformats.org/drawingml/2006/main">
            <a:r>
              <a:t>产品体验与顾客服务</a:t>
            </a:r>
          </a:p>
          <a:p xmlns:a="http://schemas.openxmlformats.org/drawingml/2006/main">
            <a:r>
              <a:t>支持伙伴成长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一千四百分的意义，也不只是旅游。当真实销售、推荐和合格团队结构产生业绩，推荐奖、日循环奖以及符合条件的其他奖金，会依各自制度核算。旅游是额外的阶段奖励，事业的基础仍然是产品体验、顾客服务和伙伴成长。把服务做好，收入和旅游目标才有实际的支撑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来源：原始四个月累计方案海报；已批准华语影片，2026-10-09。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累计方案奖金示范</a:t>
            </a:r>
          </a:p>
          <a:p xmlns:a="http://schemas.openxmlformats.org/drawingml/2006/main">
            <a:r>
              <a:t>一票基础：奖金约RM5,260</a:t>
            </a:r>
          </a:p>
          <a:p xmlns:a="http://schemas.openxmlformats.org/drawingml/2006/main">
            <a:r>
              <a:t>总值约RM14,260</a:t>
            </a:r>
          </a:p>
          <a:p xmlns:a="http://schemas.openxmlformats.org/drawingml/2006/main">
            <a:r>
              <a:t>一票结构：奖金约RM13,000</a:t>
            </a:r>
          </a:p>
          <a:p xmlns:a="http://schemas.openxmlformats.org/drawingml/2006/main">
            <a:r>
              <a:t>总值约RM22,000</a:t>
            </a:r>
          </a:p>
          <a:p xmlns:a="http://schemas.openxmlformats.org/drawingml/2006/main">
            <a:r>
              <a:t>两票路线：奖金约RM12,500</a:t>
            </a:r>
          </a:p>
          <a:p xmlns:a="http://schemas.openxmlformats.org/drawingml/2006/main">
            <a:r>
              <a:t>总值约RM30,500</a:t>
            </a:r>
          </a:p>
          <a:p xmlns:a="http://schemas.openxmlformats.org/drawingml/2006/main">
            <a:r>
              <a:t>机票参考价值约RM9,000／张</a:t>
            </a:r>
          </a:p>
          <a:p xmlns:a="http://schemas.openxmlformats.org/drawingml/2006/main">
            <a:r>
              <a:t>实际奖金按真实业绩及资格核算</a:t>
            </a:r>
          </a:p>
          <a:p xmlns:a="http://schemas.openxmlformats.org/drawingml/2006/main">
            <a:r>
              <a:t>旅游参考价值不是可提现现金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累计方案的奖金示范，我们也一起更新。海报的一张票基础路线，奖金约五千二百六十令吉；加上九千令吉的机票参考价值，总值约一万四千二百六十令吉。一张票结构路线，奖金约一万三千令吉，总值约二万二千令吉。两张票路线，奖金约一万二千五百令吉，总值约三万零五百令吉。这些是海报指定结构的示范，实际奖金按真实业绩和合格条件核算；旅游参考价值也不是可提现的现金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来源：原始四个月累计方案海报；已批准华语影片，2026-10-09。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每周行动与积分核对</a:t>
            </a:r>
          </a:p>
          <a:p xmlns:a="http://schemas.openxmlformats.org/drawingml/2006/main">
            <a:r>
              <a:t>目标分数减去合格已得分数</a:t>
            </a:r>
          </a:p>
          <a:p xmlns:a="http://schemas.openxmlformats.org/drawingml/2006/main">
            <a:r>
              <a:t>就是后续需要完成的差额</a:t>
            </a:r>
          </a:p>
          <a:p xmlns:a="http://schemas.openxmlformats.org/drawingml/2006/main">
            <a:r>
              <a:t>按顾客需求选择合格配套</a:t>
            </a:r>
          </a:p>
          <a:p xmlns:a="http://schemas.openxmlformats.org/drawingml/2006/main">
            <a:r>
              <a:t>把剩余套数拆成每周行动</a:t>
            </a:r>
          </a:p>
          <a:p xmlns:a="http://schemas.openxmlformats.org/drawingml/2006/main">
            <a:r>
              <a:t>每周核对合格订单和旅游积分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怎么行动才具体？先决定一张票，还是两张票，再查自己已经累积了多少合格分数。用目标减去已得分数，就是接下来要完成的差额。选择适合顾客需求的配套，把剩余套数拆成每周行动。每天跟进产品体验、服务顾客和支持伙伴，每周核对合格订单和旅游积分。我们追的是活动总分，不是每个月重新从一千四百分开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来源：原始四个月累计方案海报；已批准华语影片，2026-10-09。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当前累计方案的重点</a:t>
            </a:r>
          </a:p>
          <a:p xmlns:a="http://schemas.openxmlformats.org/drawingml/2006/main">
            <a:r>
              <a:t>9–12月累计</a:t>
            </a:r>
          </a:p>
          <a:p xmlns:a="http://schemas.openxmlformats.org/drawingml/2006/main">
            <a:r>
              <a:t>1,400分一票／2,800分两票</a:t>
            </a:r>
          </a:p>
          <a:p xmlns:a="http://schemas.openxmlformats.org/drawingml/2006/main">
            <a:r>
              <a:t>按还差多少安排后续行动</a:t>
            </a:r>
          </a:p>
          <a:p xmlns:a="http://schemas.openxmlformats.org/drawingml/2006/main">
            <a:r>
              <a:t>九月早鸟已结束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记住现在的三个重点：九月到十二月累计；一千四百分一张票，两千八百分两张票；公司安排奖励旅程。把原来只盯着九月早鸟的计划，换成当前累计目标。已经符合活动规定的积分，按累计方案核对；后面的行动，按还差多少来安排。目标清楚，伙伴就更容易一起执行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来源：原始四个月累计方案海报；已批准华语影片，2026-10-09。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2027，我们马尔代夫见</a:t>
            </a:r>
          </a:p>
          <a:p xmlns:a="http://schemas.openxmlformats.org/drawingml/2006/main">
            <a:r>
              <a:t>确定票数，核对累计分数</a:t>
            </a:r>
          </a:p>
          <a:p xmlns:a="http://schemas.openxmlformats.org/drawingml/2006/main">
            <a:r>
              <a:t>排好本周顾客服务</a:t>
            </a:r>
          </a:p>
          <a:p xmlns:a="http://schemas.openxmlformats.org/drawingml/2006/main">
            <a:r>
              <a:t>与伙伴支持计划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这不只是一次旅行的想象，而是一个推动顾客服务与团队行动的机会。现在定下你的票数，核对累计分数，排好这个星期的计划。每一次真实服务，每一份合格订单，都是往目标靠近的一步。二零二七，我们马尔代夫见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来源：原始四个月累计方案海报；已批准华语影片，2026-10-09。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cf9cfbe596d40b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864f46727734729" /><Relationship Type="http://schemas.openxmlformats.org/officeDocument/2006/relationships/slideLayout" Target="/ppt/slideLayouts/slideLayout1.xml" Id="R2e0ec988e8db4da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e0ec988e8db4da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98e6bb7fe74e9b" /><Relationship Type="http://schemas.openxmlformats.org/officeDocument/2006/relationships/image" Target="/ppt/media/image.png" Id="Rf04346e0c8f1477a" /><Relationship Type="http://schemas.openxmlformats.org/officeDocument/2006/relationships/notesSlide" Target="/ppt/notesSlides/notesSlide1.xml" Id="Rfde0c991c9254fb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a23fbfa90f438a" /><Relationship Type="http://schemas.openxmlformats.org/officeDocument/2006/relationships/image" Target="/ppt/media/image2.png" Id="R94a459a4e0994e46" /><Relationship Type="http://schemas.openxmlformats.org/officeDocument/2006/relationships/notesSlide" Target="/ppt/notesSlides/notesSlide2.xml" Id="Rfa81cf04d26348a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96727b6b5f45e8" /><Relationship Type="http://schemas.openxmlformats.org/officeDocument/2006/relationships/image" Target="/ppt/media/image3.png" Id="R0d6381ef871f41f8" /><Relationship Type="http://schemas.openxmlformats.org/officeDocument/2006/relationships/notesSlide" Target="/ppt/notesSlides/notesSlide3.xml" Id="R49e7b897c5274a0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b1668cf9b64dab" /><Relationship Type="http://schemas.openxmlformats.org/officeDocument/2006/relationships/image" Target="/ppt/media/image.jpeg" Id="R9343a11e8f9b4547" /><Relationship Type="http://schemas.openxmlformats.org/officeDocument/2006/relationships/notesSlide" Target="/ppt/notesSlides/notesSlide4.xml" Id="Rd7f5716d201c47f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27847ae116461d" /><Relationship Type="http://schemas.openxmlformats.org/officeDocument/2006/relationships/image" Target="/ppt/media/image4.png" Id="Rf57eabe1e6c14eaa" /><Relationship Type="http://schemas.openxmlformats.org/officeDocument/2006/relationships/notesSlide" Target="/ppt/notesSlides/notesSlide5.xml" Id="R2febe6db3f1340a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9e4ee6d8ef40fa" /><Relationship Type="http://schemas.openxmlformats.org/officeDocument/2006/relationships/image" Target="/ppt/media/image5.png" Id="R35136090fd924c44" /><Relationship Type="http://schemas.openxmlformats.org/officeDocument/2006/relationships/notesSlide" Target="/ppt/notesSlides/notesSlide6.xml" Id="R7eeb1beffcc2480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e806dfbb204823" /><Relationship Type="http://schemas.openxmlformats.org/officeDocument/2006/relationships/image" Target="/ppt/media/image6.png" Id="R475594c045df488b" /><Relationship Type="http://schemas.openxmlformats.org/officeDocument/2006/relationships/notesSlide" Target="/ppt/notesSlides/notesSlide7.xml" Id="Rf297c83492654f9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223ce1cfbf441b" /><Relationship Type="http://schemas.openxmlformats.org/officeDocument/2006/relationships/image" Target="/ppt/media/image7.png" Id="R9e5219ffb42c44e8" /><Relationship Type="http://schemas.openxmlformats.org/officeDocument/2006/relationships/notesSlide" Target="/ppt/notesSlides/notesSlide8.xml" Id="Rc2da1e6328524d4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66d4a433ad44b8" /><Relationship Type="http://schemas.openxmlformats.org/officeDocument/2006/relationships/image" Target="/ppt/media/image8.png" Id="R38a43673206b43a8" /><Relationship Type="http://schemas.openxmlformats.org/officeDocument/2006/relationships/notesSlide" Target="/ppt/notesSlides/notesSlide9.xml" Id="R1ff39331e0e94ee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61C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4346e0c8f1477a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65542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61C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340A2E-F58C-47BB-81C9-87D5D4BFE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04800"/>
            <a:ext cx="112776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>
                <a:solidFill>
                  <a:srgbClr val="EACB8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>
                <a:solidFill>
                  <a:srgbClr val="EACB83"/>
                </a:solidFill>
                <a:latin typeface="Microsoft YaHei"/>
                <a:ea typeface="Microsoft YaHei"/>
                <a:cs typeface="Microsoft YaHei"/>
              </a:rPr>
              <a:t>2026年9–12月累计资格</a:t>
            </a:r>
          </a:p>
        </p:txBody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a459a4e0994e46"/>
          <a:stretch xmlns:a="http://schemas.openxmlformats.org/drawingml/2006/main"/>
        </p:blipFill>
        <p:spPr>
          <a:xfrm xmlns:a="http://schemas.openxmlformats.org/drawingml/2006/main">
            <a:off x="400050" y="1636722"/>
            <a:ext cx="6572250" cy="3698856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FC8B94-2052-48CD-9D68-C65AB3E4D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1466850"/>
            <a:ext cx="4438650" cy="419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2026.09.01 至 2026.12.31</a:t>
            </a:r>
          </a:p>
          <a:p xmlns:a="http://schemas.openxmlformats.org/drawingml/2006/main">
            <a:pPr>
              <a:def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1,400分：一张票</a:t>
            </a:r>
          </a:p>
          <a:p xmlns:a="http://schemas.openxmlformats.org/drawingml/2006/main">
            <a:pPr>
              <a:def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2,800分：两张票</a:t>
            </a:r>
          </a:p>
          <a:p xmlns:a="http://schemas.openxmlformats.org/drawingml/2006/main">
            <a:pPr>
              <a:def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合格新直接推荐 BC001 订单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D73381-00CC-4940-82ED-363867FD6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162675"/>
            <a:ext cx="11277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B3C9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>
                <a:solidFill>
                  <a:srgbClr val="B3C9D0"/>
                </a:solidFill>
                <a:latin typeface="Microsoft YaHei"/>
                <a:ea typeface="Microsoft YaHei"/>
                <a:cs typeface="Microsoft YaHei"/>
              </a:rPr>
              <a:t>2027 马尔代夫旅游奖励 · 2026年9–12月累计方案</a:t>
            </a:r>
          </a:p>
        </p:txBody>
      </p:sp>
    </p:spTree>
    <p:extLst>
      <p:ext uri="{BB962C8B-B14F-4D97-AF65-F5344CB8AC3E}">
        <p14:creationId xmlns:p14="http://schemas.microsoft.com/office/powerpoint/2010/main" val="28526471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61C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8277BA-193E-4DB0-B6DB-651CE6353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04800"/>
            <a:ext cx="112776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>
                <a:solidFill>
                  <a:srgbClr val="EACB8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>
                <a:solidFill>
                  <a:srgbClr val="EACB83"/>
                </a:solidFill>
                <a:latin typeface="Microsoft YaHei"/>
                <a:ea typeface="Microsoft YaHei"/>
                <a:cs typeface="Microsoft YaHei"/>
              </a:rPr>
              <a:t>公司安排的奖励旅程</a:t>
            </a:r>
          </a:p>
        </p:txBody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6381ef871f41f8"/>
          <a:stretch xmlns:a="http://schemas.openxmlformats.org/drawingml/2006/main"/>
        </p:blipFill>
        <p:spPr>
          <a:xfrm xmlns:a="http://schemas.openxmlformats.org/drawingml/2006/main">
            <a:off x="400050" y="1636722"/>
            <a:ext cx="6572250" cy="3698856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320AA7-87F3-4EED-B515-7EEBA8268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1466850"/>
            <a:ext cx="4438650" cy="419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指定机票、交通、住宿</a:t>
            </a:r>
          </a:p>
          <a:p xmlns:a="http://schemas.openxmlformats.org/drawingml/2006/main">
            <a:pPr>
              <a:def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公司安排的游玩行程</a:t>
            </a:r>
          </a:p>
          <a:p xmlns:a="http://schemas.openxmlformats.org/drawingml/2006/main">
            <a:pPr>
              <a:def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个人购物及额外自选消费另计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C7F346-4A6E-4A91-AB61-B78DC242D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162675"/>
            <a:ext cx="11277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B3C9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>
                <a:solidFill>
                  <a:srgbClr val="B3C9D0"/>
                </a:solidFill>
                <a:latin typeface="Microsoft YaHei"/>
                <a:ea typeface="Microsoft YaHei"/>
                <a:cs typeface="Microsoft YaHei"/>
              </a:rPr>
              <a:t>2027 马尔代夫旅游奖励 · 2026年9–12月累计方案</a:t>
            </a:r>
          </a:p>
        </p:txBody>
      </p:sp>
    </p:spTree>
    <p:extLst>
      <p:ext uri="{BB962C8B-B14F-4D97-AF65-F5344CB8AC3E}">
        <p14:creationId xmlns:p14="http://schemas.microsoft.com/office/powerpoint/2010/main" val="139876633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61C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EC444E-11D8-4DDA-82B5-FC9191150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04800"/>
            <a:ext cx="112776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>
                <a:solidFill>
                  <a:srgbClr val="EACB8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>
                <a:solidFill>
                  <a:srgbClr val="EACB83"/>
                </a:solidFill>
                <a:latin typeface="Microsoft YaHei"/>
                <a:ea typeface="Microsoft YaHei"/>
                <a:cs typeface="Microsoft YaHei"/>
              </a:rPr>
              <a:t>七套12M的积分示范</a:t>
            </a:r>
          </a:p>
        </p:txBody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43a11e8f9b4547"/>
          <a:stretch xmlns:a="http://schemas.openxmlformats.org/drawingml/2006/main"/>
        </p:blipFill>
        <p:spPr>
          <a:xfrm xmlns:a="http://schemas.openxmlformats.org/drawingml/2006/main">
            <a:off x="2212658" y="1352550"/>
            <a:ext cx="2947035" cy="42672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705B82-34A2-4270-A6CA-75779925A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1466850"/>
            <a:ext cx="4438650" cy="419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Mirto+／Olemio 12M</a:t>
            </a:r>
          </a:p>
          <a:p xmlns:a="http://schemas.openxmlformats.org/drawingml/2006/main">
            <a:pPr>
              <a:def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每套200分</a:t>
            </a:r>
          </a:p>
          <a:p xmlns:a="http://schemas.openxmlformats.org/drawingml/2006/main">
            <a:pPr>
              <a:def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7 × 200 = 1,400分</a:t>
            </a:r>
          </a:p>
          <a:p xmlns:a="http://schemas.openxmlformats.org/drawingml/2006/main">
            <a:pPr>
              <a:def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14 × 200 = 2,800分</a:t>
            </a:r>
          </a:p>
          <a:p xmlns:a="http://schemas.openxmlformats.org/drawingml/2006/main">
            <a:pPr>
              <a:def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须符合活动指定的</a:t>
            </a:r>
          </a:p>
          <a:p xmlns:a="http://schemas.openxmlformats.org/drawingml/2006/main">
            <a:pPr>
              <a:def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推荐及订单条件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54B09D-EE6F-4548-BDE6-7B2928605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162675"/>
            <a:ext cx="11277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B3C9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>
                <a:solidFill>
                  <a:srgbClr val="B3C9D0"/>
                </a:solidFill>
                <a:latin typeface="Microsoft YaHei"/>
                <a:ea typeface="Microsoft YaHei"/>
                <a:cs typeface="Microsoft YaHei"/>
              </a:rPr>
              <a:t>2027 马尔代夫旅游奖励 · 2026年9–12月累计方案</a:t>
            </a:r>
          </a:p>
        </p:txBody>
      </p:sp>
    </p:spTree>
    <p:extLst>
      <p:ext uri="{BB962C8B-B14F-4D97-AF65-F5344CB8AC3E}">
        <p14:creationId xmlns:p14="http://schemas.microsoft.com/office/powerpoint/2010/main" val="14669941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61C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BE25C4-3C72-490F-91B3-1101E07FA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04800"/>
            <a:ext cx="112776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>
                <a:solidFill>
                  <a:srgbClr val="EACB8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>
                <a:solidFill>
                  <a:srgbClr val="EACB83"/>
                </a:solidFill>
                <a:latin typeface="Microsoft YaHei"/>
                <a:ea typeface="Microsoft YaHei"/>
                <a:cs typeface="Microsoft YaHei"/>
              </a:rPr>
              <a:t>真实服务支撑事业与旅游</a:t>
            </a:r>
          </a:p>
        </p:txBody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7eabe1e6c14eaa"/>
          <a:stretch xmlns:a="http://schemas.openxmlformats.org/drawingml/2006/main"/>
        </p:blipFill>
        <p:spPr>
          <a:xfrm xmlns:a="http://schemas.openxmlformats.org/drawingml/2006/main">
            <a:off x="400050" y="1636722"/>
            <a:ext cx="6572250" cy="3698856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E9FD93-7532-4D40-B0E3-E332FE6C4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1466850"/>
            <a:ext cx="4438650" cy="419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推荐奖、日循环奖及其他奖金</a:t>
            </a:r>
          </a:p>
          <a:p xmlns:a="http://schemas.openxmlformats.org/drawingml/2006/main">
            <a:pPr>
              <a:def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按各自制度与合格条件核算</a:t>
            </a:r>
          </a:p>
          <a:p xmlns:a="http://schemas.openxmlformats.org/drawingml/2006/main">
            <a:pPr>
              <a:def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产品体验与顾客服务</a:t>
            </a:r>
          </a:p>
          <a:p xmlns:a="http://schemas.openxmlformats.org/drawingml/2006/main">
            <a:pPr>
              <a:def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支持伙伴成长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0C24C4-F07F-48ED-BA31-D16B10C72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162675"/>
            <a:ext cx="11277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B3C9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>
                <a:solidFill>
                  <a:srgbClr val="B3C9D0"/>
                </a:solidFill>
                <a:latin typeface="Microsoft YaHei"/>
                <a:ea typeface="Microsoft YaHei"/>
                <a:cs typeface="Microsoft YaHei"/>
              </a:rPr>
              <a:t>2027 马尔代夫旅游奖励 · 2026年9–12月累计方案</a:t>
            </a:r>
          </a:p>
        </p:txBody>
      </p:sp>
    </p:spTree>
    <p:extLst>
      <p:ext uri="{BB962C8B-B14F-4D97-AF65-F5344CB8AC3E}">
        <p14:creationId xmlns:p14="http://schemas.microsoft.com/office/powerpoint/2010/main" val="140783105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61C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07708C-28B0-4A7B-9DF9-9659BE01A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04800"/>
            <a:ext cx="112776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>
                <a:solidFill>
                  <a:srgbClr val="EACB8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>
                <a:solidFill>
                  <a:srgbClr val="EACB83"/>
                </a:solidFill>
                <a:latin typeface="Microsoft YaHei"/>
                <a:ea typeface="Microsoft YaHei"/>
                <a:cs typeface="Microsoft YaHei"/>
              </a:rPr>
              <a:t>累计方案奖金示范</a:t>
            </a:r>
          </a:p>
        </p:txBody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136090fd924c44"/>
          <a:stretch xmlns:a="http://schemas.openxmlformats.org/drawingml/2006/main"/>
        </p:blipFill>
        <p:spPr>
          <a:xfrm xmlns:a="http://schemas.openxmlformats.org/drawingml/2006/main">
            <a:off x="400050" y="1638687"/>
            <a:ext cx="6572250" cy="3694925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69E9AB-75A4-472E-8B5E-515325814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1466850"/>
            <a:ext cx="4438650" cy="419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一票基础：奖金约RM5,260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总值约RM14,260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一票结构：奖金约RM13,000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总值约RM22,000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两票路线：奖金约RM12,500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总值约RM30,500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机票参考价值约RM9,000／张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实际奖金按真实业绩及资格核算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旅游参考价值不是可提现现金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8A841C-6363-45E9-938B-B0EB630F1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162675"/>
            <a:ext cx="11277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B3C9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>
                <a:solidFill>
                  <a:srgbClr val="B3C9D0"/>
                </a:solidFill>
                <a:latin typeface="Microsoft YaHei"/>
                <a:ea typeface="Microsoft YaHei"/>
                <a:cs typeface="Microsoft YaHei"/>
              </a:rPr>
              <a:t>2027 马尔代夫旅游奖励 · 2026年9–12月累计方案</a:t>
            </a:r>
          </a:p>
        </p:txBody>
      </p:sp>
    </p:spTree>
    <p:extLst>
      <p:ext uri="{BB962C8B-B14F-4D97-AF65-F5344CB8AC3E}">
        <p14:creationId xmlns:p14="http://schemas.microsoft.com/office/powerpoint/2010/main" val="29270261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61C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052C51-192B-4B47-9548-0266A7147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04800"/>
            <a:ext cx="112776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>
                <a:solidFill>
                  <a:srgbClr val="EACB8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>
                <a:solidFill>
                  <a:srgbClr val="EACB83"/>
                </a:solidFill>
                <a:latin typeface="Microsoft YaHei"/>
                <a:ea typeface="Microsoft YaHei"/>
                <a:cs typeface="Microsoft YaHei"/>
              </a:rPr>
              <a:t>每周行动与积分核对</a:t>
            </a:r>
          </a:p>
        </p:txBody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5594c045df488b"/>
          <a:stretch xmlns:a="http://schemas.openxmlformats.org/drawingml/2006/main"/>
        </p:blipFill>
        <p:spPr>
          <a:xfrm xmlns:a="http://schemas.openxmlformats.org/drawingml/2006/main">
            <a:off x="400050" y="1636722"/>
            <a:ext cx="6572250" cy="3698856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6B8372-3879-457C-B7AA-883B5E975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1466850"/>
            <a:ext cx="4438650" cy="419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目标分数减去合格已得分数</a:t>
            </a:r>
          </a:p>
          <a:p xmlns:a="http://schemas.openxmlformats.org/drawingml/2006/main">
            <a:pPr>
              <a:def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就是后续需要完成的差额</a:t>
            </a:r>
          </a:p>
          <a:p xmlns:a="http://schemas.openxmlformats.org/drawingml/2006/main">
            <a:pPr>
              <a:def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按顾客需求选择合格配套</a:t>
            </a:r>
          </a:p>
          <a:p xmlns:a="http://schemas.openxmlformats.org/drawingml/2006/main">
            <a:pPr>
              <a:def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把剩余套数拆成每周行动</a:t>
            </a:r>
          </a:p>
          <a:p xmlns:a="http://schemas.openxmlformats.org/drawingml/2006/main">
            <a:pPr>
              <a:def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每周核对合格订单和旅游积分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81FAF7-3E77-4533-8AD5-A727538F7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162675"/>
            <a:ext cx="11277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B3C9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>
                <a:solidFill>
                  <a:srgbClr val="B3C9D0"/>
                </a:solidFill>
                <a:latin typeface="Microsoft YaHei"/>
                <a:ea typeface="Microsoft YaHei"/>
                <a:cs typeface="Microsoft YaHei"/>
              </a:rPr>
              <a:t>2027 马尔代夫旅游奖励 · 2026年9–12月累计方案</a:t>
            </a:r>
          </a:p>
        </p:txBody>
      </p:sp>
    </p:spTree>
    <p:extLst>
      <p:ext uri="{BB962C8B-B14F-4D97-AF65-F5344CB8AC3E}">
        <p14:creationId xmlns:p14="http://schemas.microsoft.com/office/powerpoint/2010/main" val="33840682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61C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895C35-07EB-4097-B4B7-AADE4438B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04800"/>
            <a:ext cx="112776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>
                <a:solidFill>
                  <a:srgbClr val="EACB8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>
                <a:solidFill>
                  <a:srgbClr val="EACB83"/>
                </a:solidFill>
                <a:latin typeface="Microsoft YaHei"/>
                <a:ea typeface="Microsoft YaHei"/>
                <a:cs typeface="Microsoft YaHei"/>
              </a:rPr>
              <a:t>当前累计方案的重点</a:t>
            </a:r>
          </a:p>
        </p:txBody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5219ffb42c44e8"/>
          <a:stretch xmlns:a="http://schemas.openxmlformats.org/drawingml/2006/main"/>
        </p:blipFill>
        <p:spPr>
          <a:xfrm xmlns:a="http://schemas.openxmlformats.org/drawingml/2006/main">
            <a:off x="400050" y="1636722"/>
            <a:ext cx="6572250" cy="3698856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CD308A-727C-4451-8682-6FC9CC533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1466850"/>
            <a:ext cx="4438650" cy="419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9–12月累计</a:t>
            </a:r>
          </a:p>
          <a:p xmlns:a="http://schemas.openxmlformats.org/drawingml/2006/main">
            <a:pPr>
              <a:def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1,400分一票／2,800分两票</a:t>
            </a:r>
          </a:p>
          <a:p xmlns:a="http://schemas.openxmlformats.org/drawingml/2006/main">
            <a:pPr>
              <a:def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按还差多少安排后续行动</a:t>
            </a:r>
          </a:p>
          <a:p xmlns:a="http://schemas.openxmlformats.org/drawingml/2006/main">
            <a:pPr>
              <a:def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九月早鸟已结束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27F1C1-6936-4173-AB86-B226BA091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162675"/>
            <a:ext cx="11277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B3C9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>
                <a:solidFill>
                  <a:srgbClr val="B3C9D0"/>
                </a:solidFill>
                <a:latin typeface="Microsoft YaHei"/>
                <a:ea typeface="Microsoft YaHei"/>
                <a:cs typeface="Microsoft YaHei"/>
              </a:rPr>
              <a:t>2027 马尔代夫旅游奖励 · 2026年9–12月累计方案</a:t>
            </a:r>
          </a:p>
        </p:txBody>
      </p:sp>
    </p:spTree>
    <p:extLst>
      <p:ext uri="{BB962C8B-B14F-4D97-AF65-F5344CB8AC3E}">
        <p14:creationId xmlns:p14="http://schemas.microsoft.com/office/powerpoint/2010/main" val="178946121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61C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D2B74B-FCE2-4A7D-86D5-A3AA3F40F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04800"/>
            <a:ext cx="112776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>
                <a:solidFill>
                  <a:srgbClr val="EACB8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>
                <a:solidFill>
                  <a:srgbClr val="EACB83"/>
                </a:solidFill>
                <a:latin typeface="Microsoft YaHei"/>
                <a:ea typeface="Microsoft YaHei"/>
                <a:cs typeface="Microsoft YaHei"/>
              </a:rPr>
              <a:t>2027，我们马尔代夫见</a:t>
            </a:r>
          </a:p>
        </p:txBody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a43673206b43a8"/>
          <a:stretch xmlns:a="http://schemas.openxmlformats.org/drawingml/2006/main"/>
        </p:blipFill>
        <p:spPr>
          <a:xfrm xmlns:a="http://schemas.openxmlformats.org/drawingml/2006/main">
            <a:off x="400050" y="1636722"/>
            <a:ext cx="6572250" cy="3698856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748091-5921-4EF3-9624-1FC5A0DE6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1466850"/>
            <a:ext cx="4438650" cy="419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确定票数，核对累计分数</a:t>
            </a:r>
          </a:p>
          <a:p xmlns:a="http://schemas.openxmlformats.org/drawingml/2006/main">
            <a:pPr>
              <a:def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排好本周顾客服务</a:t>
            </a:r>
          </a:p>
          <a:p xmlns:a="http://schemas.openxmlformats.org/drawingml/2006/main">
            <a:pPr>
              <a:def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与伙伴支持计划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0E5ED7-576D-47EF-B2B5-FAECF4D98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162675"/>
            <a:ext cx="11277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B3C9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>
                <a:solidFill>
                  <a:srgbClr val="B3C9D0"/>
                </a:solidFill>
                <a:latin typeface="Microsoft YaHei"/>
                <a:ea typeface="Microsoft YaHei"/>
                <a:cs typeface="Microsoft YaHei"/>
              </a:rPr>
              <a:t>2027 马尔代夫旅游奖励 · 2026年9–12月累计方案</a:t>
            </a:r>
          </a:p>
        </p:txBody>
      </p:sp>
    </p:spTree>
    <p:extLst>
      <p:ext uri="{BB962C8B-B14F-4D97-AF65-F5344CB8AC3E}">
        <p14:creationId xmlns:p14="http://schemas.microsoft.com/office/powerpoint/2010/main" val="208871194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2026-10-08T16:18:50.7630000Z</dcterms:created>
  <dcterms:modified xsi:type="dcterms:W3CDTF">2026-10-08T16:18:50.7630000Z</dcterms:modified>
</coreProperties>
</file>